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3" r:id="rId5"/>
    <p:sldId id="261" r:id="rId6"/>
    <p:sldId id="264" r:id="rId7"/>
    <p:sldId id="262"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12F2363-99E3-4314-B658-283ED7BEB3AC}">
          <p14:sldIdLst>
            <p14:sldId id="256"/>
            <p14:sldId id="258"/>
            <p14:sldId id="260"/>
            <p14:sldId id="263"/>
            <p14:sldId id="261"/>
            <p14:sldId id="264"/>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006D3-9FC8-A04D-B6DF-F368812D722F}" v="487" dt="2023-06-19T18:38:58.899"/>
    <p1510:client id="{94045A7A-9730-4229-4C1C-CA21462E3D15}" v="19" dt="2023-06-20T07:03:59.655"/>
    <p1510:client id="{97FCC2FE-3166-41E6-A884-12F5654A20B7}" v="6" dt="2023-06-13T07:29:49.923"/>
    <p1510:client id="{B77A326F-732A-CEEC-8329-58B325FCA59A}" v="912" dt="2023-06-19T19:47:34.081"/>
    <p1510:client id="{D84E2966-DD66-1E84-DD18-B07A4856E494}" v="889" dt="2023-06-19T14:47:20.620"/>
    <p1510:client id="{F8E70D25-75BA-637C-5804-3EAFA960659D}" v="153" dt="2023-06-15T08:37:24.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14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CA08C8D-6100-4BC3-9D82-E2B70B8CB9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268893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A08C8D-6100-4BC3-9D82-E2B70B8CB9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37077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A08C8D-6100-4BC3-9D82-E2B70B8CB9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94321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A08C8D-6100-4BC3-9D82-E2B70B8CB9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195232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CA08C8D-6100-4BC3-9D82-E2B70B8CB917}"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419393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CA08C8D-6100-4BC3-9D82-E2B70B8CB917}"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33192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CA08C8D-6100-4BC3-9D82-E2B70B8CB917}"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52001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CA08C8D-6100-4BC3-9D82-E2B70B8CB917}" type="datetimeFigureOut">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18649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08C8D-6100-4BC3-9D82-E2B70B8CB917}" type="datetimeFigureOut">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138708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CA08C8D-6100-4BC3-9D82-E2B70B8CB917}"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31160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CA08C8D-6100-4BC3-9D82-E2B70B8CB917}"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95CA8A-6037-4E99-A8F4-0E6F59F3DED4}" type="slidenum">
              <a:rPr lang="en-GB" smtClean="0"/>
              <a:t>‹#›</a:t>
            </a:fld>
            <a:endParaRPr lang="en-GB"/>
          </a:p>
        </p:txBody>
      </p:sp>
    </p:spTree>
    <p:extLst>
      <p:ext uri="{BB962C8B-B14F-4D97-AF65-F5344CB8AC3E}">
        <p14:creationId xmlns:p14="http://schemas.microsoft.com/office/powerpoint/2010/main" val="222466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CA08C8D-6100-4BC3-9D82-E2B70B8CB917}" type="datetimeFigureOut">
              <a:rPr lang="en-GB" smtClean="0"/>
              <a:t>03/07/2023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795CA8A-6037-4E99-A8F4-0E6F59F3DED4}" type="slidenum">
              <a:rPr lang="en-GB" smtClean="0"/>
              <a:t>‹#›</a:t>
            </a:fld>
            <a:endParaRPr lang="en-GB"/>
          </a:p>
        </p:txBody>
      </p:sp>
    </p:spTree>
    <p:extLst>
      <p:ext uri="{BB962C8B-B14F-4D97-AF65-F5344CB8AC3E}">
        <p14:creationId xmlns:p14="http://schemas.microsoft.com/office/powerpoint/2010/main" val="377128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www.art2day.co.uk/textiles.htm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vam.ac.uk/" TargetMode="External"/><Relationship Id="rId4" Type="http://schemas.openxmlformats.org/officeDocument/2006/relationships/hyperlink" Target="https://www.tate.org.uk/a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spools of thread&#10;&#10;Description automatically generated with medium confidence">
            <a:extLst>
              <a:ext uri="{FF2B5EF4-FFF2-40B4-BE49-F238E27FC236}">
                <a16:creationId xmlns:a16="http://schemas.microsoft.com/office/drawing/2014/main" id="{C8C8960E-F59F-D604-7A68-CFA12D696DBA}"/>
              </a:ext>
            </a:extLst>
          </p:cNvPr>
          <p:cNvPicPr>
            <a:picLocks noChangeAspect="1"/>
          </p:cNvPicPr>
          <p:nvPr/>
        </p:nvPicPr>
        <p:blipFill>
          <a:blip r:embed="rId2">
            <a:alphaModFix amt="45000"/>
          </a:blip>
          <a:stretch>
            <a:fillRect/>
          </a:stretch>
        </p:blipFill>
        <p:spPr>
          <a:xfrm>
            <a:off x="961486" y="6461939"/>
            <a:ext cx="5077591" cy="2589571"/>
          </a:xfrm>
          <a:prstGeom prst="rect">
            <a:avLst/>
          </a:prstGeom>
        </p:spPr>
      </p:pic>
      <p:cxnSp>
        <p:nvCxnSpPr>
          <p:cNvPr id="18" name="Straight Connector 11">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36943" y="7423904"/>
            <a:ext cx="4584113" cy="0"/>
          </a:xfrm>
          <a:prstGeom prst="line">
            <a:avLst/>
          </a:prstGeom>
          <a:ln w="19050">
            <a:solidFill>
              <a:srgbClr val="C58C3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55F631-D579-F9F3-4A02-A11F577CA8DA}"/>
              </a:ext>
            </a:extLst>
          </p:cNvPr>
          <p:cNvSpPr txBox="1"/>
          <p:nvPr/>
        </p:nvSpPr>
        <p:spPr>
          <a:xfrm>
            <a:off x="1114022" y="6591110"/>
            <a:ext cx="5077591" cy="923330"/>
          </a:xfrm>
          <a:prstGeom prst="rect">
            <a:avLst/>
          </a:prstGeom>
          <a:noFill/>
        </p:spPr>
        <p:txBody>
          <a:bodyPr wrap="square" rtlCol="0">
            <a:spAutoFit/>
          </a:bodyPr>
          <a:lstStyle/>
          <a:p>
            <a:r>
              <a:rPr lang="en-GB" sz="5400" dirty="0" err="1">
                <a:latin typeface="Kalinga" panose="020B0502040204020203" pitchFamily="34" charset="0"/>
                <a:cs typeface="Kalinga" panose="020B0502040204020203" pitchFamily="34" charset="0"/>
              </a:rPr>
              <a:t>Alevel</a:t>
            </a:r>
            <a:r>
              <a:rPr lang="en-GB" sz="5400" dirty="0">
                <a:latin typeface="Kalinga" panose="020B0502040204020203" pitchFamily="34" charset="0"/>
                <a:cs typeface="Kalinga" panose="020B0502040204020203" pitchFamily="34" charset="0"/>
              </a:rPr>
              <a:t> Textiles</a:t>
            </a:r>
          </a:p>
        </p:txBody>
      </p:sp>
      <p:sp>
        <p:nvSpPr>
          <p:cNvPr id="9" name="TextBox 8">
            <a:extLst>
              <a:ext uri="{FF2B5EF4-FFF2-40B4-BE49-F238E27FC236}">
                <a16:creationId xmlns:a16="http://schemas.microsoft.com/office/drawing/2014/main" id="{2C9B2A07-13DD-6253-18AC-5843BEB6884C}"/>
              </a:ext>
            </a:extLst>
          </p:cNvPr>
          <p:cNvSpPr txBox="1"/>
          <p:nvPr/>
        </p:nvSpPr>
        <p:spPr>
          <a:xfrm>
            <a:off x="1260642" y="7532600"/>
            <a:ext cx="5077591" cy="584775"/>
          </a:xfrm>
          <a:prstGeom prst="rect">
            <a:avLst/>
          </a:prstGeom>
          <a:noFill/>
        </p:spPr>
        <p:txBody>
          <a:bodyPr wrap="square" lIns="91440" tIns="45720" rIns="91440" bIns="45720" rtlCol="0" anchor="t">
            <a:spAutoFit/>
          </a:bodyPr>
          <a:lstStyle/>
          <a:p>
            <a:r>
              <a:rPr lang="en-GB" sz="3200" dirty="0">
                <a:latin typeface="Kalinga"/>
                <a:cs typeface="Kalinga"/>
              </a:rPr>
              <a:t>Summer project 2023</a:t>
            </a:r>
          </a:p>
        </p:txBody>
      </p:sp>
      <p:sp>
        <p:nvSpPr>
          <p:cNvPr id="10" name="TextBox 9">
            <a:extLst>
              <a:ext uri="{FF2B5EF4-FFF2-40B4-BE49-F238E27FC236}">
                <a16:creationId xmlns:a16="http://schemas.microsoft.com/office/drawing/2014/main" id="{C80233F3-8268-8CD9-CFE1-6446B157B4EC}"/>
              </a:ext>
            </a:extLst>
          </p:cNvPr>
          <p:cNvSpPr txBox="1"/>
          <p:nvPr/>
        </p:nvSpPr>
        <p:spPr>
          <a:xfrm>
            <a:off x="1379495" y="8304891"/>
            <a:ext cx="5077591" cy="461665"/>
          </a:xfrm>
          <a:prstGeom prst="rect">
            <a:avLst/>
          </a:prstGeom>
          <a:noFill/>
        </p:spPr>
        <p:txBody>
          <a:bodyPr wrap="square" lIns="91440" tIns="45720" rIns="91440" bIns="45720" rtlCol="0" anchor="t">
            <a:spAutoFit/>
          </a:bodyPr>
          <a:lstStyle/>
          <a:p>
            <a:r>
              <a:rPr lang="en-GB" sz="2400" dirty="0">
                <a:latin typeface="Kalinga"/>
                <a:cs typeface="Kalinga"/>
              </a:rPr>
              <a:t>AQA Art &amp; Design: Textiles.</a:t>
            </a:r>
          </a:p>
        </p:txBody>
      </p:sp>
      <p:pic>
        <p:nvPicPr>
          <p:cNvPr id="13" name="Picture 12">
            <a:extLst>
              <a:ext uri="{FF2B5EF4-FFF2-40B4-BE49-F238E27FC236}">
                <a16:creationId xmlns:a16="http://schemas.microsoft.com/office/drawing/2014/main" id="{E0441BA3-27C5-2031-A10A-C4BFA3F8F9DE}"/>
              </a:ext>
            </a:extLst>
          </p:cNvPr>
          <p:cNvPicPr>
            <a:picLocks noChangeAspect="1"/>
          </p:cNvPicPr>
          <p:nvPr/>
        </p:nvPicPr>
        <p:blipFill rotWithShape="1">
          <a:blip r:embed="rId3"/>
          <a:srcRect r="-1346" b="14426"/>
          <a:stretch/>
        </p:blipFill>
        <p:spPr>
          <a:xfrm>
            <a:off x="961486" y="448375"/>
            <a:ext cx="5001431" cy="2804717"/>
          </a:xfrm>
          <a:prstGeom prst="rect">
            <a:avLst/>
          </a:prstGeom>
        </p:spPr>
      </p:pic>
      <p:pic>
        <p:nvPicPr>
          <p:cNvPr id="17" name="Picture 16">
            <a:extLst>
              <a:ext uri="{FF2B5EF4-FFF2-40B4-BE49-F238E27FC236}">
                <a16:creationId xmlns:a16="http://schemas.microsoft.com/office/drawing/2014/main" id="{0219D033-8761-06B2-861F-D2D048C6C4CB}"/>
              </a:ext>
            </a:extLst>
          </p:cNvPr>
          <p:cNvPicPr>
            <a:picLocks noChangeAspect="1"/>
          </p:cNvPicPr>
          <p:nvPr/>
        </p:nvPicPr>
        <p:blipFill>
          <a:blip r:embed="rId4"/>
          <a:stretch>
            <a:fillRect/>
          </a:stretch>
        </p:blipFill>
        <p:spPr>
          <a:xfrm>
            <a:off x="961486" y="3474573"/>
            <a:ext cx="2122802" cy="2642846"/>
          </a:xfrm>
          <a:prstGeom prst="rect">
            <a:avLst/>
          </a:prstGeom>
        </p:spPr>
      </p:pic>
      <p:pic>
        <p:nvPicPr>
          <p:cNvPr id="20" name="Picture 19">
            <a:extLst>
              <a:ext uri="{FF2B5EF4-FFF2-40B4-BE49-F238E27FC236}">
                <a16:creationId xmlns:a16="http://schemas.microsoft.com/office/drawing/2014/main" id="{0E5E9F26-6A6C-C392-AF5C-84571CDBF963}"/>
              </a:ext>
            </a:extLst>
          </p:cNvPr>
          <p:cNvPicPr>
            <a:picLocks noChangeAspect="1"/>
          </p:cNvPicPr>
          <p:nvPr/>
        </p:nvPicPr>
        <p:blipFill>
          <a:blip r:embed="rId5"/>
          <a:stretch>
            <a:fillRect/>
          </a:stretch>
        </p:blipFill>
        <p:spPr>
          <a:xfrm>
            <a:off x="3883733" y="3474573"/>
            <a:ext cx="1981200" cy="2638425"/>
          </a:xfrm>
          <a:prstGeom prst="rect">
            <a:avLst/>
          </a:prstGeom>
        </p:spPr>
      </p:pic>
    </p:spTree>
    <p:extLst>
      <p:ext uri="{BB962C8B-B14F-4D97-AF65-F5344CB8AC3E}">
        <p14:creationId xmlns:p14="http://schemas.microsoft.com/office/powerpoint/2010/main" val="372400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pools of thread&#10;&#10;Description automatically generated with medium confidence">
            <a:extLst>
              <a:ext uri="{FF2B5EF4-FFF2-40B4-BE49-F238E27FC236}">
                <a16:creationId xmlns:a16="http://schemas.microsoft.com/office/drawing/2014/main" id="{2FE1FE78-EAED-4C37-9B67-5792BCAE70BE}"/>
              </a:ext>
            </a:extLst>
          </p:cNvPr>
          <p:cNvPicPr>
            <a:picLocks noChangeAspect="1"/>
          </p:cNvPicPr>
          <p:nvPr/>
        </p:nvPicPr>
        <p:blipFill rotWithShape="1">
          <a:blip r:embed="rId2">
            <a:alphaModFix amt="45000"/>
          </a:blip>
          <a:srcRect r="4797" b="50141"/>
          <a:stretch/>
        </p:blipFill>
        <p:spPr>
          <a:xfrm>
            <a:off x="336944" y="125534"/>
            <a:ext cx="6184111" cy="1651750"/>
          </a:xfrm>
          <a:prstGeom prst="rect">
            <a:avLst/>
          </a:prstGeom>
        </p:spPr>
      </p:pic>
      <p:sp>
        <p:nvSpPr>
          <p:cNvPr id="3" name="TextBox 2">
            <a:extLst>
              <a:ext uri="{FF2B5EF4-FFF2-40B4-BE49-F238E27FC236}">
                <a16:creationId xmlns:a16="http://schemas.microsoft.com/office/drawing/2014/main" id="{42AECD47-6773-A58B-80DB-30EA7ACD96CB}"/>
              </a:ext>
            </a:extLst>
          </p:cNvPr>
          <p:cNvSpPr txBox="1"/>
          <p:nvPr/>
        </p:nvSpPr>
        <p:spPr>
          <a:xfrm>
            <a:off x="358109" y="3475302"/>
            <a:ext cx="6287390" cy="3416320"/>
          </a:xfrm>
          <a:prstGeom prst="rect">
            <a:avLst/>
          </a:prstGeom>
          <a:noFill/>
          <a:ln>
            <a:solidFill>
              <a:schemeClr val="tx1"/>
            </a:solidFill>
            <a:prstDash val="dash"/>
          </a:ln>
        </p:spPr>
        <p:txBody>
          <a:bodyPr wrap="square" lIns="91440" tIns="45720" rIns="91440" bIns="45720" rtlCol="0" anchor="t">
            <a:spAutoFit/>
          </a:bodyPr>
          <a:lstStyle/>
          <a:p>
            <a:r>
              <a:rPr lang="en-GB" dirty="0">
                <a:latin typeface="Kalinga"/>
                <a:cs typeface="Kalinga"/>
              </a:rPr>
              <a:t>Task 1: </a:t>
            </a:r>
            <a:r>
              <a:rPr lang="en-GB" u="sng" dirty="0">
                <a:ea typeface="+mn-lt"/>
                <a:cs typeface="+mn-lt"/>
              </a:rPr>
              <a:t>Different types of fabric and there uses.</a:t>
            </a:r>
            <a:endParaRPr lang="en-GB" dirty="0">
              <a:ea typeface="+mn-lt"/>
              <a:cs typeface="+mn-lt"/>
            </a:endParaRPr>
          </a:p>
          <a:p>
            <a:r>
              <a:rPr lang="en-GB" dirty="0">
                <a:latin typeface="Kalinga"/>
                <a:cs typeface="Kalinga"/>
              </a:rPr>
              <a:t>The world is full of wonderful fabrics and they are all suitable for different uses. For this task collect between 10 – 20 small fabric swatches. </a:t>
            </a:r>
            <a:endParaRPr lang="en-GB" dirty="0">
              <a:latin typeface="Kalinga" panose="020B0502040204020203" pitchFamily="34" charset="0"/>
              <a:cs typeface="Kalinga" panose="020B0502040204020203" pitchFamily="34" charset="0"/>
            </a:endParaRPr>
          </a:p>
          <a:p>
            <a:r>
              <a:rPr lang="en-GB" dirty="0">
                <a:latin typeface="Kalinga" panose="020B0502040204020203" pitchFamily="34" charset="0"/>
                <a:cs typeface="Kalinga" panose="020B0502040204020203" pitchFamily="34" charset="0"/>
              </a:rPr>
              <a:t>Present them in your book across two pages.</a:t>
            </a:r>
          </a:p>
          <a:p>
            <a:r>
              <a:rPr lang="en-GB" dirty="0">
                <a:latin typeface="Kalinga" panose="020B0502040204020203" pitchFamily="34" charset="0"/>
                <a:cs typeface="Kalinga" panose="020B0502040204020203" pitchFamily="34" charset="0"/>
              </a:rPr>
              <a:t>Cut your fabric samples to the same size. </a:t>
            </a:r>
          </a:p>
          <a:p>
            <a:r>
              <a:rPr lang="en-GB" dirty="0">
                <a:latin typeface="Kalinga" panose="020B0502040204020203" pitchFamily="34" charset="0"/>
                <a:cs typeface="Kalinga" panose="020B0502040204020203" pitchFamily="34" charset="0"/>
              </a:rPr>
              <a:t>Add a title: </a:t>
            </a:r>
            <a:r>
              <a:rPr lang="en-GB" u="sng" dirty="0">
                <a:latin typeface="Kalinga" panose="020B0502040204020203" pitchFamily="34" charset="0"/>
                <a:cs typeface="Kalinga" panose="020B0502040204020203" pitchFamily="34" charset="0"/>
              </a:rPr>
              <a:t>Different types of fabric and there uses.</a:t>
            </a:r>
          </a:p>
          <a:p>
            <a:r>
              <a:rPr lang="en-GB" dirty="0">
                <a:latin typeface="Kalinga"/>
                <a:cs typeface="Kalinga"/>
              </a:rPr>
              <a:t>Creative presentation is important think about how you present your text (font style/ typed of hand </a:t>
            </a:r>
            <a:r>
              <a:rPr lang="en-GB" dirty="0" err="1">
                <a:latin typeface="Kalinga"/>
                <a:cs typeface="Kalinga"/>
              </a:rPr>
              <a:t>writtern</a:t>
            </a:r>
            <a:r>
              <a:rPr lang="en-GB" dirty="0">
                <a:latin typeface="Kalinga"/>
                <a:cs typeface="Kalinga"/>
              </a:rPr>
              <a:t>)</a:t>
            </a:r>
          </a:p>
          <a:p>
            <a:r>
              <a:rPr lang="en-GB" dirty="0">
                <a:latin typeface="Kalinga"/>
                <a:cs typeface="Kalinga"/>
              </a:rPr>
              <a:t>Find out if the fabric is a natural fibre or man made. Also try and find out what the fabric is used for </a:t>
            </a:r>
            <a:r>
              <a:rPr lang="en-GB" dirty="0" err="1">
                <a:latin typeface="Kalinga"/>
                <a:cs typeface="Kalinga"/>
              </a:rPr>
              <a:t>eg</a:t>
            </a:r>
            <a:r>
              <a:rPr lang="en-GB" dirty="0">
                <a:latin typeface="Kalinga"/>
                <a:cs typeface="Kalinga"/>
              </a:rPr>
              <a:t> furniture upholstery, dressmaking, sport wear etc. </a:t>
            </a:r>
            <a:endParaRPr lang="en-GB" dirty="0">
              <a:latin typeface="Kalinga" panose="020B0502040204020203" pitchFamily="34" charset="0"/>
              <a:cs typeface="Kalinga" panose="020B0502040204020203" pitchFamily="34" charset="0"/>
            </a:endParaRPr>
          </a:p>
        </p:txBody>
      </p:sp>
      <p:sp>
        <p:nvSpPr>
          <p:cNvPr id="4" name="TextBox 3">
            <a:extLst>
              <a:ext uri="{FF2B5EF4-FFF2-40B4-BE49-F238E27FC236}">
                <a16:creationId xmlns:a16="http://schemas.microsoft.com/office/drawing/2014/main" id="{094C55B6-E992-92E0-AD02-F02C3DCCC408}"/>
              </a:ext>
            </a:extLst>
          </p:cNvPr>
          <p:cNvSpPr txBox="1"/>
          <p:nvPr/>
        </p:nvSpPr>
        <p:spPr>
          <a:xfrm>
            <a:off x="412973" y="2020978"/>
            <a:ext cx="6184111" cy="1200329"/>
          </a:xfrm>
          <a:prstGeom prst="rect">
            <a:avLst/>
          </a:prstGeom>
          <a:solidFill>
            <a:schemeClr val="accent6">
              <a:lumMod val="40000"/>
              <a:lumOff val="60000"/>
            </a:schemeClr>
          </a:solidFill>
          <a:ln>
            <a:solidFill>
              <a:schemeClr val="tx1"/>
            </a:solidFill>
            <a:prstDash val="dash"/>
          </a:ln>
        </p:spPr>
        <p:txBody>
          <a:bodyPr wrap="square" lIns="91440" tIns="45720" rIns="91440" bIns="45720" rtlCol="0" anchor="t">
            <a:spAutoFit/>
          </a:bodyPr>
          <a:lstStyle/>
          <a:p>
            <a:r>
              <a:rPr lang="en-GB" dirty="0">
                <a:latin typeface="Kalinga"/>
                <a:cs typeface="Kalinga"/>
              </a:rPr>
              <a:t>For your textile summer transition work I suggest you buy a sketch book or a pocket folder to record your work &amp; thoughts. You can decide what size you use however I recommend A4 (landscape or portrait.)</a:t>
            </a:r>
          </a:p>
        </p:txBody>
      </p:sp>
      <p:pic>
        <p:nvPicPr>
          <p:cNvPr id="9" name="Picture 8">
            <a:extLst>
              <a:ext uri="{FF2B5EF4-FFF2-40B4-BE49-F238E27FC236}">
                <a16:creationId xmlns:a16="http://schemas.microsoft.com/office/drawing/2014/main" id="{8BDD280A-B849-35FE-7FF0-E1FA363258A8}"/>
              </a:ext>
            </a:extLst>
          </p:cNvPr>
          <p:cNvPicPr>
            <a:picLocks noChangeAspect="1"/>
          </p:cNvPicPr>
          <p:nvPr/>
        </p:nvPicPr>
        <p:blipFill>
          <a:blip r:embed="rId3"/>
          <a:stretch>
            <a:fillRect/>
          </a:stretch>
        </p:blipFill>
        <p:spPr>
          <a:xfrm>
            <a:off x="412973" y="6979878"/>
            <a:ext cx="3070891" cy="2627827"/>
          </a:xfrm>
          <a:prstGeom prst="rect">
            <a:avLst/>
          </a:prstGeom>
        </p:spPr>
      </p:pic>
      <p:pic>
        <p:nvPicPr>
          <p:cNvPr id="11" name="Picture 10">
            <a:extLst>
              <a:ext uri="{FF2B5EF4-FFF2-40B4-BE49-F238E27FC236}">
                <a16:creationId xmlns:a16="http://schemas.microsoft.com/office/drawing/2014/main" id="{B2C38786-3DB2-4663-EE77-93CF323F9967}"/>
              </a:ext>
            </a:extLst>
          </p:cNvPr>
          <p:cNvPicPr>
            <a:picLocks noChangeAspect="1"/>
          </p:cNvPicPr>
          <p:nvPr/>
        </p:nvPicPr>
        <p:blipFill>
          <a:blip r:embed="rId4"/>
          <a:stretch>
            <a:fillRect/>
          </a:stretch>
        </p:blipFill>
        <p:spPr>
          <a:xfrm>
            <a:off x="3917888" y="7222260"/>
            <a:ext cx="2266950" cy="2371725"/>
          </a:xfrm>
          <a:prstGeom prst="rect">
            <a:avLst/>
          </a:prstGeom>
        </p:spPr>
      </p:pic>
    </p:spTree>
    <p:extLst>
      <p:ext uri="{BB962C8B-B14F-4D97-AF65-F5344CB8AC3E}">
        <p14:creationId xmlns:p14="http://schemas.microsoft.com/office/powerpoint/2010/main" val="24680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pools of thread&#10;&#10;Description automatically generated with medium confidence">
            <a:extLst>
              <a:ext uri="{FF2B5EF4-FFF2-40B4-BE49-F238E27FC236}">
                <a16:creationId xmlns:a16="http://schemas.microsoft.com/office/drawing/2014/main" id="{2FE1FE78-EAED-4C37-9B67-5792BCAE70BE}"/>
              </a:ext>
            </a:extLst>
          </p:cNvPr>
          <p:cNvPicPr>
            <a:picLocks noChangeAspect="1"/>
          </p:cNvPicPr>
          <p:nvPr/>
        </p:nvPicPr>
        <p:blipFill rotWithShape="1">
          <a:blip r:embed="rId2">
            <a:alphaModFix amt="45000"/>
          </a:blip>
          <a:srcRect r="4797" b="50141"/>
          <a:stretch/>
        </p:blipFill>
        <p:spPr>
          <a:xfrm>
            <a:off x="336944" y="125534"/>
            <a:ext cx="6184111" cy="1651750"/>
          </a:xfrm>
          <a:prstGeom prst="rect">
            <a:avLst/>
          </a:prstGeom>
        </p:spPr>
      </p:pic>
      <p:sp>
        <p:nvSpPr>
          <p:cNvPr id="3" name="TextBox 2">
            <a:extLst>
              <a:ext uri="{FF2B5EF4-FFF2-40B4-BE49-F238E27FC236}">
                <a16:creationId xmlns:a16="http://schemas.microsoft.com/office/drawing/2014/main" id="{81773B21-2B2C-1186-9C8A-95E96737F4C2}"/>
              </a:ext>
            </a:extLst>
          </p:cNvPr>
          <p:cNvSpPr txBox="1"/>
          <p:nvPr/>
        </p:nvSpPr>
        <p:spPr>
          <a:xfrm>
            <a:off x="213681" y="2226694"/>
            <a:ext cx="61211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Kalinga"/>
                <a:cs typeface="Kalinga"/>
              </a:rPr>
              <a:t>Task3: Create a Mood board around the theme 'Nature and the natural world' You need to include lots of different examples of textiles and fabrics that link to this theme. You should find images from the internet or magazines. You need about 20 images and you can use a single page in your book to display your images. </a:t>
            </a:r>
          </a:p>
        </p:txBody>
      </p:sp>
      <p:pic>
        <p:nvPicPr>
          <p:cNvPr id="4" name="Picture 4" descr="A picture containing different, furniture, several&#10;&#10;Description automatically generated">
            <a:extLst>
              <a:ext uri="{FF2B5EF4-FFF2-40B4-BE49-F238E27FC236}">
                <a16:creationId xmlns:a16="http://schemas.microsoft.com/office/drawing/2014/main" id="{A68E42B8-B329-2789-669B-89B2F3BA7AAF}"/>
              </a:ext>
            </a:extLst>
          </p:cNvPr>
          <p:cNvPicPr>
            <a:picLocks noChangeAspect="1"/>
          </p:cNvPicPr>
          <p:nvPr/>
        </p:nvPicPr>
        <p:blipFill>
          <a:blip r:embed="rId3"/>
          <a:stretch>
            <a:fillRect/>
          </a:stretch>
        </p:blipFill>
        <p:spPr>
          <a:xfrm>
            <a:off x="339532" y="4768062"/>
            <a:ext cx="3300197" cy="4776710"/>
          </a:xfrm>
          <a:prstGeom prst="rect">
            <a:avLst/>
          </a:prstGeom>
        </p:spPr>
      </p:pic>
      <p:sp>
        <p:nvSpPr>
          <p:cNvPr id="5" name="TextBox 4">
            <a:extLst>
              <a:ext uri="{FF2B5EF4-FFF2-40B4-BE49-F238E27FC236}">
                <a16:creationId xmlns:a16="http://schemas.microsoft.com/office/drawing/2014/main" id="{3EBB7F00-DFE4-49FF-BCE4-3F43D0B18B11}"/>
              </a:ext>
            </a:extLst>
          </p:cNvPr>
          <p:cNvSpPr txBox="1"/>
          <p:nvPr/>
        </p:nvSpPr>
        <p:spPr>
          <a:xfrm>
            <a:off x="435102" y="41468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Kalinga"/>
                <a:cs typeface="Kalinga"/>
              </a:rPr>
              <a:t>Example Mood-boards</a:t>
            </a:r>
          </a:p>
        </p:txBody>
      </p:sp>
      <p:pic>
        <p:nvPicPr>
          <p:cNvPr id="6" name="Picture 6" descr="A picture containing text, wall, indoor, different&#10;&#10;Description automatically generated">
            <a:extLst>
              <a:ext uri="{FF2B5EF4-FFF2-40B4-BE49-F238E27FC236}">
                <a16:creationId xmlns:a16="http://schemas.microsoft.com/office/drawing/2014/main" id="{BFC7041C-A173-65BF-6FF3-BC09C8E8B9AD}"/>
              </a:ext>
            </a:extLst>
          </p:cNvPr>
          <p:cNvPicPr>
            <a:picLocks noChangeAspect="1"/>
          </p:cNvPicPr>
          <p:nvPr/>
        </p:nvPicPr>
        <p:blipFill>
          <a:blip r:embed="rId4"/>
          <a:stretch>
            <a:fillRect/>
          </a:stretch>
        </p:blipFill>
        <p:spPr>
          <a:xfrm>
            <a:off x="3592236" y="4770101"/>
            <a:ext cx="2743409" cy="2076901"/>
          </a:xfrm>
          <a:prstGeom prst="rect">
            <a:avLst/>
          </a:prstGeom>
        </p:spPr>
      </p:pic>
      <p:pic>
        <p:nvPicPr>
          <p:cNvPr id="7" name="Picture 7">
            <a:extLst>
              <a:ext uri="{FF2B5EF4-FFF2-40B4-BE49-F238E27FC236}">
                <a16:creationId xmlns:a16="http://schemas.microsoft.com/office/drawing/2014/main" id="{A0A6B3C1-820C-EEB3-C223-CE5D00942CB4}"/>
              </a:ext>
            </a:extLst>
          </p:cNvPr>
          <p:cNvPicPr>
            <a:picLocks noChangeAspect="1"/>
          </p:cNvPicPr>
          <p:nvPr/>
        </p:nvPicPr>
        <p:blipFill>
          <a:blip r:embed="rId5"/>
          <a:stretch>
            <a:fillRect/>
          </a:stretch>
        </p:blipFill>
        <p:spPr>
          <a:xfrm>
            <a:off x="3897814" y="6900394"/>
            <a:ext cx="2044029" cy="2644007"/>
          </a:xfrm>
          <a:prstGeom prst="rect">
            <a:avLst/>
          </a:prstGeom>
        </p:spPr>
      </p:pic>
    </p:spTree>
    <p:extLst>
      <p:ext uri="{BB962C8B-B14F-4D97-AF65-F5344CB8AC3E}">
        <p14:creationId xmlns:p14="http://schemas.microsoft.com/office/powerpoint/2010/main" val="257276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pools of thread&#10;&#10;Description automatically generated with medium confidence">
            <a:extLst>
              <a:ext uri="{FF2B5EF4-FFF2-40B4-BE49-F238E27FC236}">
                <a16:creationId xmlns:a16="http://schemas.microsoft.com/office/drawing/2014/main" id="{2FE1FE78-EAED-4C37-9B67-5792BCAE70BE}"/>
              </a:ext>
            </a:extLst>
          </p:cNvPr>
          <p:cNvPicPr>
            <a:picLocks noChangeAspect="1"/>
          </p:cNvPicPr>
          <p:nvPr/>
        </p:nvPicPr>
        <p:blipFill rotWithShape="1">
          <a:blip r:embed="rId2">
            <a:alphaModFix amt="45000"/>
          </a:blip>
          <a:srcRect r="4797" b="50141"/>
          <a:stretch/>
        </p:blipFill>
        <p:spPr>
          <a:xfrm>
            <a:off x="336944" y="125534"/>
            <a:ext cx="6184111" cy="1651750"/>
          </a:xfrm>
          <a:prstGeom prst="rect">
            <a:avLst/>
          </a:prstGeom>
        </p:spPr>
      </p:pic>
      <p:sp>
        <p:nvSpPr>
          <p:cNvPr id="3" name="TextBox 2">
            <a:extLst>
              <a:ext uri="{FF2B5EF4-FFF2-40B4-BE49-F238E27FC236}">
                <a16:creationId xmlns:a16="http://schemas.microsoft.com/office/drawing/2014/main" id="{81773B21-2B2C-1186-9C8A-95E96737F4C2}"/>
              </a:ext>
            </a:extLst>
          </p:cNvPr>
          <p:cNvSpPr txBox="1"/>
          <p:nvPr/>
        </p:nvSpPr>
        <p:spPr>
          <a:xfrm>
            <a:off x="548948" y="2099194"/>
            <a:ext cx="530809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Kalinga"/>
                <a:cs typeface="Kalinga"/>
              </a:rPr>
              <a:t>Task4: </a:t>
            </a:r>
            <a:r>
              <a:rPr lang="en-GB" u="sng" dirty="0">
                <a:latin typeface="Kalinga"/>
                <a:cs typeface="Kalinga"/>
              </a:rPr>
              <a:t>Photoshoot</a:t>
            </a:r>
            <a:r>
              <a:rPr lang="en-GB" dirty="0">
                <a:latin typeface="Kalinga"/>
                <a:cs typeface="Kalinga"/>
              </a:rPr>
              <a:t> that links to the theme 'Nature and the natural world' You need to take between 15-20 photographs that link to nature. These can be close up shots of leaves, shells, flowers etc or on a big scale such as landscapes, trees, rivers, lakes, beaches etc. You should print your photos so that they fit on one or two pages (max) in your sketch book.</a:t>
            </a:r>
          </a:p>
          <a:p>
            <a:endParaRPr lang="en-GB" dirty="0">
              <a:latin typeface="Kalinga"/>
              <a:cs typeface="Kalinga"/>
            </a:endParaRPr>
          </a:p>
        </p:txBody>
      </p:sp>
      <p:pic>
        <p:nvPicPr>
          <p:cNvPr id="4" name="Picture 4">
            <a:extLst>
              <a:ext uri="{FF2B5EF4-FFF2-40B4-BE49-F238E27FC236}">
                <a16:creationId xmlns:a16="http://schemas.microsoft.com/office/drawing/2014/main" id="{D686EAB8-4033-EA38-5BF7-8B50E2ACF80B}"/>
              </a:ext>
            </a:extLst>
          </p:cNvPr>
          <p:cNvPicPr>
            <a:picLocks noChangeAspect="1"/>
          </p:cNvPicPr>
          <p:nvPr/>
        </p:nvPicPr>
        <p:blipFill>
          <a:blip r:embed="rId3"/>
          <a:stretch>
            <a:fillRect/>
          </a:stretch>
        </p:blipFill>
        <p:spPr>
          <a:xfrm>
            <a:off x="502699" y="4545835"/>
            <a:ext cx="2017006" cy="1395997"/>
          </a:xfrm>
          <a:prstGeom prst="rect">
            <a:avLst/>
          </a:prstGeom>
        </p:spPr>
      </p:pic>
      <p:pic>
        <p:nvPicPr>
          <p:cNvPr id="5" name="Picture 5">
            <a:extLst>
              <a:ext uri="{FF2B5EF4-FFF2-40B4-BE49-F238E27FC236}">
                <a16:creationId xmlns:a16="http://schemas.microsoft.com/office/drawing/2014/main" id="{345A69D5-9544-BC94-C9CD-12BD87C00A52}"/>
              </a:ext>
            </a:extLst>
          </p:cNvPr>
          <p:cNvPicPr>
            <a:picLocks noChangeAspect="1"/>
          </p:cNvPicPr>
          <p:nvPr/>
        </p:nvPicPr>
        <p:blipFill>
          <a:blip r:embed="rId4"/>
          <a:stretch>
            <a:fillRect/>
          </a:stretch>
        </p:blipFill>
        <p:spPr>
          <a:xfrm>
            <a:off x="2441680" y="4544641"/>
            <a:ext cx="2291326" cy="1548373"/>
          </a:xfrm>
          <a:prstGeom prst="rect">
            <a:avLst/>
          </a:prstGeom>
        </p:spPr>
      </p:pic>
      <p:pic>
        <p:nvPicPr>
          <p:cNvPr id="6" name="Picture 6" descr="A picture containing tree, outdoor, plant, fern&#10;&#10;Description automatically generated">
            <a:extLst>
              <a:ext uri="{FF2B5EF4-FFF2-40B4-BE49-F238E27FC236}">
                <a16:creationId xmlns:a16="http://schemas.microsoft.com/office/drawing/2014/main" id="{427E17F3-7A47-318F-9E6B-708531877DF8}"/>
              </a:ext>
            </a:extLst>
          </p:cNvPr>
          <p:cNvPicPr>
            <a:picLocks noChangeAspect="1"/>
          </p:cNvPicPr>
          <p:nvPr/>
        </p:nvPicPr>
        <p:blipFill>
          <a:blip r:embed="rId5"/>
          <a:stretch>
            <a:fillRect/>
          </a:stretch>
        </p:blipFill>
        <p:spPr>
          <a:xfrm>
            <a:off x="4671999" y="4547732"/>
            <a:ext cx="1258104" cy="2241416"/>
          </a:xfrm>
          <a:prstGeom prst="rect">
            <a:avLst/>
          </a:prstGeom>
        </p:spPr>
      </p:pic>
      <p:pic>
        <p:nvPicPr>
          <p:cNvPr id="7" name="Picture 7" descr="A picture containing tree, outdoor, forest, path&#10;&#10;Description automatically generated">
            <a:extLst>
              <a:ext uri="{FF2B5EF4-FFF2-40B4-BE49-F238E27FC236}">
                <a16:creationId xmlns:a16="http://schemas.microsoft.com/office/drawing/2014/main" id="{67BD2F81-4378-E98C-6A12-92638D89CA37}"/>
              </a:ext>
            </a:extLst>
          </p:cNvPr>
          <p:cNvPicPr>
            <a:picLocks noChangeAspect="1"/>
          </p:cNvPicPr>
          <p:nvPr/>
        </p:nvPicPr>
        <p:blipFill>
          <a:blip r:embed="rId6"/>
          <a:stretch>
            <a:fillRect/>
          </a:stretch>
        </p:blipFill>
        <p:spPr>
          <a:xfrm>
            <a:off x="502699" y="5876731"/>
            <a:ext cx="2741994" cy="1953830"/>
          </a:xfrm>
          <a:prstGeom prst="rect">
            <a:avLst/>
          </a:prstGeom>
        </p:spPr>
      </p:pic>
      <p:pic>
        <p:nvPicPr>
          <p:cNvPr id="9" name="Picture 9" descr="A picture containing plant, leaf, fern, green&#10;&#10;Description automatically generated">
            <a:extLst>
              <a:ext uri="{FF2B5EF4-FFF2-40B4-BE49-F238E27FC236}">
                <a16:creationId xmlns:a16="http://schemas.microsoft.com/office/drawing/2014/main" id="{4682910D-5195-CCBD-AAD3-1B292C4D5DF6}"/>
              </a:ext>
            </a:extLst>
          </p:cNvPr>
          <p:cNvPicPr>
            <a:picLocks noChangeAspect="1"/>
          </p:cNvPicPr>
          <p:nvPr/>
        </p:nvPicPr>
        <p:blipFill>
          <a:blip r:embed="rId7"/>
          <a:stretch>
            <a:fillRect/>
          </a:stretch>
        </p:blipFill>
        <p:spPr>
          <a:xfrm>
            <a:off x="502711" y="7774390"/>
            <a:ext cx="2898166" cy="1968671"/>
          </a:xfrm>
          <a:prstGeom prst="rect">
            <a:avLst/>
          </a:prstGeom>
        </p:spPr>
      </p:pic>
      <p:pic>
        <p:nvPicPr>
          <p:cNvPr id="10" name="Picture 10">
            <a:extLst>
              <a:ext uri="{FF2B5EF4-FFF2-40B4-BE49-F238E27FC236}">
                <a16:creationId xmlns:a16="http://schemas.microsoft.com/office/drawing/2014/main" id="{784D8224-8937-A699-8D32-A5F2BE44CE32}"/>
              </a:ext>
            </a:extLst>
          </p:cNvPr>
          <p:cNvPicPr>
            <a:picLocks noChangeAspect="1"/>
          </p:cNvPicPr>
          <p:nvPr/>
        </p:nvPicPr>
        <p:blipFill>
          <a:blip r:embed="rId8"/>
          <a:stretch>
            <a:fillRect/>
          </a:stretch>
        </p:blipFill>
        <p:spPr>
          <a:xfrm>
            <a:off x="3244693" y="7875307"/>
            <a:ext cx="2615763" cy="1865643"/>
          </a:xfrm>
          <a:prstGeom prst="rect">
            <a:avLst/>
          </a:prstGeom>
        </p:spPr>
      </p:pic>
      <p:pic>
        <p:nvPicPr>
          <p:cNvPr id="11" name="Picture 11">
            <a:extLst>
              <a:ext uri="{FF2B5EF4-FFF2-40B4-BE49-F238E27FC236}">
                <a16:creationId xmlns:a16="http://schemas.microsoft.com/office/drawing/2014/main" id="{A73A0047-4BFC-7C7B-59F6-FBE33C7A199D}"/>
              </a:ext>
            </a:extLst>
          </p:cNvPr>
          <p:cNvPicPr>
            <a:picLocks noChangeAspect="1"/>
          </p:cNvPicPr>
          <p:nvPr/>
        </p:nvPicPr>
        <p:blipFill>
          <a:blip r:embed="rId9"/>
          <a:stretch>
            <a:fillRect/>
          </a:stretch>
        </p:blipFill>
        <p:spPr>
          <a:xfrm>
            <a:off x="4536131" y="6693090"/>
            <a:ext cx="1358229" cy="1252442"/>
          </a:xfrm>
          <a:prstGeom prst="rect">
            <a:avLst/>
          </a:prstGeom>
        </p:spPr>
      </p:pic>
      <p:pic>
        <p:nvPicPr>
          <p:cNvPr id="12" name="Picture 12">
            <a:extLst>
              <a:ext uri="{FF2B5EF4-FFF2-40B4-BE49-F238E27FC236}">
                <a16:creationId xmlns:a16="http://schemas.microsoft.com/office/drawing/2014/main" id="{B259F961-FD04-127D-9339-907486DDCFD6}"/>
              </a:ext>
            </a:extLst>
          </p:cNvPr>
          <p:cNvPicPr>
            <a:picLocks noChangeAspect="1"/>
          </p:cNvPicPr>
          <p:nvPr/>
        </p:nvPicPr>
        <p:blipFill>
          <a:blip r:embed="rId10"/>
          <a:stretch>
            <a:fillRect/>
          </a:stretch>
        </p:blipFill>
        <p:spPr>
          <a:xfrm>
            <a:off x="3206209" y="5878765"/>
            <a:ext cx="1634469" cy="2358342"/>
          </a:xfrm>
          <a:prstGeom prst="rect">
            <a:avLst/>
          </a:prstGeom>
        </p:spPr>
      </p:pic>
    </p:spTree>
    <p:extLst>
      <p:ext uri="{BB962C8B-B14F-4D97-AF65-F5344CB8AC3E}">
        <p14:creationId xmlns:p14="http://schemas.microsoft.com/office/powerpoint/2010/main" val="107435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pools of thread&#10;&#10;Description automatically generated with medium confidence">
            <a:extLst>
              <a:ext uri="{FF2B5EF4-FFF2-40B4-BE49-F238E27FC236}">
                <a16:creationId xmlns:a16="http://schemas.microsoft.com/office/drawing/2014/main" id="{2FE1FE78-EAED-4C37-9B67-5792BCAE70BE}"/>
              </a:ext>
            </a:extLst>
          </p:cNvPr>
          <p:cNvPicPr>
            <a:picLocks noChangeAspect="1"/>
          </p:cNvPicPr>
          <p:nvPr/>
        </p:nvPicPr>
        <p:blipFill rotWithShape="1">
          <a:blip r:embed="rId2">
            <a:alphaModFix amt="45000"/>
          </a:blip>
          <a:srcRect r="4797" b="50141"/>
          <a:stretch/>
        </p:blipFill>
        <p:spPr>
          <a:xfrm>
            <a:off x="336944" y="125534"/>
            <a:ext cx="6184111" cy="1651750"/>
          </a:xfrm>
          <a:prstGeom prst="rect">
            <a:avLst/>
          </a:prstGeom>
        </p:spPr>
      </p:pic>
      <p:sp>
        <p:nvSpPr>
          <p:cNvPr id="4" name="TextBox 3">
            <a:extLst>
              <a:ext uri="{FF2B5EF4-FFF2-40B4-BE49-F238E27FC236}">
                <a16:creationId xmlns:a16="http://schemas.microsoft.com/office/drawing/2014/main" id="{F38D711C-38AC-19EC-D892-D327EBEBE9FA}"/>
              </a:ext>
            </a:extLst>
          </p:cNvPr>
          <p:cNvSpPr txBox="1"/>
          <p:nvPr/>
        </p:nvSpPr>
        <p:spPr>
          <a:xfrm>
            <a:off x="345580" y="2008601"/>
            <a:ext cx="5969965" cy="2308324"/>
          </a:xfrm>
          <a:prstGeom prst="rect">
            <a:avLst/>
          </a:prstGeom>
          <a:noFill/>
          <a:ln>
            <a:solidFill>
              <a:schemeClr val="tx1"/>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Kalinga"/>
                <a:cs typeface="Calibri"/>
              </a:rPr>
              <a:t>Task 5: Reasearch into a textile designer/ maker that links to the theme ' Nature and the natural world. Use the Research Guide and answer as many questions as you can about the designer you have chosen.</a:t>
            </a:r>
            <a:endParaRPr lang="en-US" sz="2400" dirty="0">
              <a:latin typeface="Kalinga"/>
            </a:endParaRPr>
          </a:p>
        </p:txBody>
      </p:sp>
      <p:sp>
        <p:nvSpPr>
          <p:cNvPr id="3" name="TextBox 2">
            <a:extLst>
              <a:ext uri="{FF2B5EF4-FFF2-40B4-BE49-F238E27FC236}">
                <a16:creationId xmlns:a16="http://schemas.microsoft.com/office/drawing/2014/main" id="{ED4371B2-EDB2-273A-4543-7B8320944EAE}"/>
              </a:ext>
            </a:extLst>
          </p:cNvPr>
          <p:cNvSpPr txBox="1"/>
          <p:nvPr/>
        </p:nvSpPr>
        <p:spPr>
          <a:xfrm>
            <a:off x="238839" y="4470151"/>
            <a:ext cx="6274779" cy="3416320"/>
          </a:xfrm>
          <a:prstGeom prst="rect">
            <a:avLst/>
          </a:prstGeom>
          <a:noFill/>
          <a:ln>
            <a:solidFill>
              <a:srgbClr val="4472C4"/>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Kalinga"/>
                <a:cs typeface="Kalinga"/>
              </a:rPr>
              <a:t>Some useful websites to find designers.</a:t>
            </a:r>
            <a:endParaRPr lang="en-US" dirty="0">
              <a:latin typeface="Calibri" panose="020F0502020204030204"/>
              <a:cs typeface="Calibri" panose="020F0502020204030204"/>
            </a:endParaRPr>
          </a:p>
          <a:p>
            <a:endParaRPr lang="en-US" dirty="0">
              <a:latin typeface="Kalinga"/>
              <a:cs typeface="Kalinga"/>
            </a:endParaRPr>
          </a:p>
          <a:p>
            <a:r>
              <a:rPr lang="en-US" dirty="0">
                <a:latin typeface="Kalinga"/>
                <a:cs typeface="Kalinga"/>
              </a:rPr>
              <a:t>Art2day – Textiles section; </a:t>
            </a:r>
            <a:endParaRPr lang="en-US" dirty="0">
              <a:latin typeface="Kalinga"/>
              <a:ea typeface="+mn-lt"/>
              <a:cs typeface="Kalinga"/>
            </a:endParaRPr>
          </a:p>
          <a:p>
            <a:r>
              <a:rPr lang="en-US" dirty="0">
                <a:ea typeface="+mn-lt"/>
                <a:cs typeface="+mn-lt"/>
                <a:hlinkClick r:id="rId3"/>
              </a:rPr>
              <a:t>https://www.art2day.co.uk/textiles.html</a:t>
            </a:r>
            <a:endParaRPr lang="en-US">
              <a:latin typeface="Kalinga"/>
              <a:ea typeface="+mn-lt"/>
              <a:cs typeface="Kalinga"/>
            </a:endParaRPr>
          </a:p>
          <a:p>
            <a:endParaRPr lang="en-US" dirty="0">
              <a:latin typeface="Calibri"/>
              <a:cs typeface="Calibri"/>
            </a:endParaRPr>
          </a:p>
          <a:p>
            <a:r>
              <a:rPr lang="en-US" dirty="0">
                <a:latin typeface="Calibri"/>
                <a:cs typeface="Calibri"/>
              </a:rPr>
              <a:t>TATE Modern:</a:t>
            </a:r>
          </a:p>
          <a:p>
            <a:r>
              <a:rPr lang="en-US" dirty="0">
                <a:ea typeface="+mn-lt"/>
                <a:cs typeface="+mn-lt"/>
                <a:hlinkClick r:id="rId4"/>
              </a:rPr>
              <a:t>https://www.tate.org.uk/art</a:t>
            </a:r>
            <a:endParaRPr lang="en-US"/>
          </a:p>
          <a:p>
            <a:endParaRPr lang="en-US" dirty="0">
              <a:latin typeface="Calibri"/>
              <a:cs typeface="Calibri"/>
            </a:endParaRPr>
          </a:p>
          <a:p>
            <a:r>
              <a:rPr lang="en-US" dirty="0">
                <a:latin typeface="Calibri"/>
                <a:cs typeface="Calibri"/>
              </a:rPr>
              <a:t>V&amp;A</a:t>
            </a:r>
          </a:p>
          <a:p>
            <a:r>
              <a:rPr lang="en-US" dirty="0">
                <a:ea typeface="+mn-lt"/>
                <a:cs typeface="+mn-lt"/>
                <a:hlinkClick r:id="rId5"/>
              </a:rPr>
              <a:t>https://www.vam.ac.uk/</a:t>
            </a:r>
            <a:endParaRPr lang="en-US"/>
          </a:p>
          <a:p>
            <a:endParaRPr lang="en-US"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184733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pools of thread&#10;&#10;Description automatically generated with medium confidence">
            <a:extLst>
              <a:ext uri="{FF2B5EF4-FFF2-40B4-BE49-F238E27FC236}">
                <a16:creationId xmlns:a16="http://schemas.microsoft.com/office/drawing/2014/main" id="{2FE1FE78-EAED-4C37-9B67-5792BCAE70BE}"/>
              </a:ext>
            </a:extLst>
          </p:cNvPr>
          <p:cNvPicPr>
            <a:picLocks noChangeAspect="1"/>
          </p:cNvPicPr>
          <p:nvPr/>
        </p:nvPicPr>
        <p:blipFill rotWithShape="1">
          <a:blip r:embed="rId2">
            <a:alphaModFix amt="45000"/>
          </a:blip>
          <a:srcRect r="4797" b="50141"/>
          <a:stretch/>
        </p:blipFill>
        <p:spPr>
          <a:xfrm>
            <a:off x="336944" y="125534"/>
            <a:ext cx="6184111" cy="1651750"/>
          </a:xfrm>
          <a:prstGeom prst="rect">
            <a:avLst/>
          </a:prstGeom>
        </p:spPr>
      </p:pic>
      <p:pic>
        <p:nvPicPr>
          <p:cNvPr id="3" name="Picture 3" descr="Graphical user interface, text, application, email&#10;&#10;Description automatically generated">
            <a:extLst>
              <a:ext uri="{FF2B5EF4-FFF2-40B4-BE49-F238E27FC236}">
                <a16:creationId xmlns:a16="http://schemas.microsoft.com/office/drawing/2014/main" id="{5C210F7C-53B3-03A1-0620-308B151B88F7}"/>
              </a:ext>
            </a:extLst>
          </p:cNvPr>
          <p:cNvPicPr>
            <a:picLocks noChangeAspect="1"/>
          </p:cNvPicPr>
          <p:nvPr/>
        </p:nvPicPr>
        <p:blipFill>
          <a:blip r:embed="rId3"/>
          <a:stretch>
            <a:fillRect/>
          </a:stretch>
        </p:blipFill>
        <p:spPr>
          <a:xfrm>
            <a:off x="443432" y="6279661"/>
            <a:ext cx="5961988" cy="3375404"/>
          </a:xfrm>
          <a:prstGeom prst="rect">
            <a:avLst/>
          </a:prstGeom>
        </p:spPr>
      </p:pic>
      <p:sp>
        <p:nvSpPr>
          <p:cNvPr id="4" name="TextBox 3">
            <a:extLst>
              <a:ext uri="{FF2B5EF4-FFF2-40B4-BE49-F238E27FC236}">
                <a16:creationId xmlns:a16="http://schemas.microsoft.com/office/drawing/2014/main" id="{B48A3AEE-1A9E-5F5C-290F-97E91811AD8D}"/>
              </a:ext>
            </a:extLst>
          </p:cNvPr>
          <p:cNvSpPr txBox="1"/>
          <p:nvPr/>
        </p:nvSpPr>
        <p:spPr>
          <a:xfrm>
            <a:off x="551089" y="21047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Kalinga"/>
                <a:ea typeface="Calibri"/>
                <a:cs typeface="Calibri"/>
              </a:rPr>
              <a:t>Research guide</a:t>
            </a:r>
            <a:endParaRPr lang="en-US" dirty="0">
              <a:latin typeface="Kalinga"/>
            </a:endParaRPr>
          </a:p>
        </p:txBody>
      </p:sp>
      <p:pic>
        <p:nvPicPr>
          <p:cNvPr id="6" name="Picture 6" descr="Text&#10;&#10;Description automatically generated">
            <a:extLst>
              <a:ext uri="{FF2B5EF4-FFF2-40B4-BE49-F238E27FC236}">
                <a16:creationId xmlns:a16="http://schemas.microsoft.com/office/drawing/2014/main" id="{CC6FD708-0796-EA10-AAB4-60EC36B74190}"/>
              </a:ext>
            </a:extLst>
          </p:cNvPr>
          <p:cNvPicPr>
            <a:picLocks noChangeAspect="1"/>
          </p:cNvPicPr>
          <p:nvPr/>
        </p:nvPicPr>
        <p:blipFill>
          <a:blip r:embed="rId4"/>
          <a:stretch>
            <a:fillRect/>
          </a:stretch>
        </p:blipFill>
        <p:spPr>
          <a:xfrm>
            <a:off x="365600" y="2567839"/>
            <a:ext cx="6118742" cy="3443604"/>
          </a:xfrm>
          <a:prstGeom prst="rect">
            <a:avLst/>
          </a:prstGeom>
        </p:spPr>
      </p:pic>
    </p:spTree>
    <p:extLst>
      <p:ext uri="{BB962C8B-B14F-4D97-AF65-F5344CB8AC3E}">
        <p14:creationId xmlns:p14="http://schemas.microsoft.com/office/powerpoint/2010/main" val="161754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pools of thread&#10;&#10;Description automatically generated with medium confidence">
            <a:extLst>
              <a:ext uri="{FF2B5EF4-FFF2-40B4-BE49-F238E27FC236}">
                <a16:creationId xmlns:a16="http://schemas.microsoft.com/office/drawing/2014/main" id="{2FE1FE78-EAED-4C37-9B67-5792BCAE70BE}"/>
              </a:ext>
            </a:extLst>
          </p:cNvPr>
          <p:cNvPicPr>
            <a:picLocks noChangeAspect="1"/>
          </p:cNvPicPr>
          <p:nvPr/>
        </p:nvPicPr>
        <p:blipFill rotWithShape="1">
          <a:blip r:embed="rId2">
            <a:alphaModFix amt="45000"/>
          </a:blip>
          <a:srcRect r="4797" b="50141"/>
          <a:stretch/>
        </p:blipFill>
        <p:spPr>
          <a:xfrm>
            <a:off x="336944" y="125534"/>
            <a:ext cx="6184111" cy="1651750"/>
          </a:xfrm>
          <a:prstGeom prst="rect">
            <a:avLst/>
          </a:prstGeom>
        </p:spPr>
      </p:pic>
      <p:sp>
        <p:nvSpPr>
          <p:cNvPr id="3" name="TextBox 2">
            <a:extLst>
              <a:ext uri="{FF2B5EF4-FFF2-40B4-BE49-F238E27FC236}">
                <a16:creationId xmlns:a16="http://schemas.microsoft.com/office/drawing/2014/main" id="{81773B21-2B2C-1186-9C8A-95E96737F4C2}"/>
              </a:ext>
            </a:extLst>
          </p:cNvPr>
          <p:cNvSpPr txBox="1"/>
          <p:nvPr/>
        </p:nvSpPr>
        <p:spPr>
          <a:xfrm>
            <a:off x="428391" y="1958143"/>
            <a:ext cx="6092804" cy="2862322"/>
          </a:xfrm>
          <a:prstGeom prst="rect">
            <a:avLst/>
          </a:prstGeom>
          <a:noFill/>
          <a:ln>
            <a:solidFill>
              <a:srgbClr val="4472C4"/>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Kalinga"/>
                <a:cs typeface="Kalinga"/>
              </a:rPr>
              <a:t>Task 6: </a:t>
            </a:r>
            <a:r>
              <a:rPr lang="en-GB" u="sng" dirty="0">
                <a:latin typeface="Kalinga"/>
                <a:cs typeface="Kalinga"/>
              </a:rPr>
              <a:t>Design task. </a:t>
            </a:r>
            <a:r>
              <a:rPr lang="en-GB" dirty="0">
                <a:latin typeface="Kalinga"/>
                <a:cs typeface="Kalinga"/>
              </a:rPr>
              <a:t> Taking inspiration from the designer you choose to research, and your mood-board create 3x different designs for textile products that link to our theme; 'Nature and the natural world.' These products could be an item of clothing, an accessory such as a hat, scarf, a home interior such as a cushion, lamp shade, curtains, a bag etc. Each design should be </a:t>
            </a:r>
            <a:r>
              <a:rPr lang="en-GB">
                <a:latin typeface="Kalinga"/>
                <a:cs typeface="Kalinga"/>
              </a:rPr>
              <a:t>different,</a:t>
            </a:r>
            <a:r>
              <a:rPr lang="en-GB" dirty="0">
                <a:latin typeface="Kalinga"/>
                <a:cs typeface="Kalinga"/>
              </a:rPr>
              <a:t> and you should add colour and annotations around your designs to describe your thought process. </a:t>
            </a:r>
          </a:p>
        </p:txBody>
      </p:sp>
      <p:sp>
        <p:nvSpPr>
          <p:cNvPr id="4" name="TextBox 1">
            <a:extLst>
              <a:ext uri="{FF2B5EF4-FFF2-40B4-BE49-F238E27FC236}">
                <a16:creationId xmlns:a16="http://schemas.microsoft.com/office/drawing/2014/main" id="{D13D572D-F36F-E3DB-28A9-A0F7B18F12B2}"/>
              </a:ext>
            </a:extLst>
          </p:cNvPr>
          <p:cNvSpPr txBox="1"/>
          <p:nvPr/>
        </p:nvSpPr>
        <p:spPr>
          <a:xfrm>
            <a:off x="301348" y="5248633"/>
            <a:ext cx="6336792" cy="2554545"/>
          </a:xfrm>
          <a:prstGeom prst="rect">
            <a:avLst/>
          </a:prstGeom>
          <a:noFill/>
          <a:ln>
            <a:solidFill>
              <a:schemeClr val="tx1"/>
            </a:solidFill>
            <a:prstDash val="dash"/>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u="sng" dirty="0">
                <a:latin typeface="Kalinga"/>
                <a:cs typeface="Segoe UI"/>
              </a:rPr>
              <a:t>Extension Task: Up cycle project</a:t>
            </a:r>
            <a:r>
              <a:rPr lang="en-US" sz="2000" u="sng" dirty="0">
                <a:latin typeface="Kalinga"/>
                <a:cs typeface="Segoe UI"/>
              </a:rPr>
              <a:t>​</a:t>
            </a:r>
          </a:p>
          <a:p>
            <a:r>
              <a:rPr lang="en-GB" sz="2000" dirty="0">
                <a:latin typeface="Kalinga"/>
                <a:cs typeface="Segoe UI"/>
              </a:rPr>
              <a:t>Find a second-hand piece of fabric/textiles. It can be clothing, a tablecloth, an old curtain, tote bag etc. The task is to transform the piece of fabric into something else</a:t>
            </a:r>
            <a:r>
              <a:rPr lang="en-GB" sz="2000" dirty="0">
                <a:latin typeface="Kalinga"/>
                <a:ea typeface="+mn-lt"/>
                <a:cs typeface="+mn-lt"/>
              </a:rPr>
              <a:t>. You make could be a piece of clothing, a bag, hat, hair accessory, lamp shade piece of art/ wall hanging. Be as creative as you can.</a:t>
            </a:r>
          </a:p>
        </p:txBody>
      </p:sp>
      <p:sp>
        <p:nvSpPr>
          <p:cNvPr id="5" name="TextBox 4">
            <a:extLst>
              <a:ext uri="{FF2B5EF4-FFF2-40B4-BE49-F238E27FC236}">
                <a16:creationId xmlns:a16="http://schemas.microsoft.com/office/drawing/2014/main" id="{71EFB931-5044-8402-6508-CD16456CA463}"/>
              </a:ext>
            </a:extLst>
          </p:cNvPr>
          <p:cNvSpPr txBox="1"/>
          <p:nvPr/>
        </p:nvSpPr>
        <p:spPr>
          <a:xfrm>
            <a:off x="501364" y="8243217"/>
            <a:ext cx="5914175" cy="1477328"/>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Kalinga"/>
                <a:cs typeface="Kalinga"/>
              </a:rPr>
              <a:t>Please bring all your work; sketch book and anything you make to our first lesson together in the new school year. I hope you have a wonderful summer and I am looking forward to seeing you in September. </a:t>
            </a:r>
            <a:r>
              <a:rPr lang="en-US" dirty="0" err="1">
                <a:latin typeface="Kalinga"/>
                <a:cs typeface="Kalinga"/>
              </a:rPr>
              <a:t>Mrs</a:t>
            </a:r>
            <a:r>
              <a:rPr lang="en-US" dirty="0">
                <a:latin typeface="Kalinga"/>
                <a:cs typeface="Kalinga"/>
              </a:rPr>
              <a:t> Bromley</a:t>
            </a:r>
            <a:endParaRPr lang="en-US" dirty="0"/>
          </a:p>
        </p:txBody>
      </p:sp>
    </p:spTree>
    <p:extLst>
      <p:ext uri="{BB962C8B-B14F-4D97-AF65-F5344CB8AC3E}">
        <p14:creationId xmlns:p14="http://schemas.microsoft.com/office/powerpoint/2010/main" val="606172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630</Words>
  <Application>Microsoft Office PowerPoint</Application>
  <PresentationFormat>A4 Paper (210x297 mm)</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Kalinga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Peters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SBromley</dc:creator>
  <cp:lastModifiedBy>JBatt</cp:lastModifiedBy>
  <cp:revision>427</cp:revision>
  <dcterms:created xsi:type="dcterms:W3CDTF">2023-06-13T07:05:41Z</dcterms:created>
  <dcterms:modified xsi:type="dcterms:W3CDTF">2023-07-03T10:45:25Z</dcterms:modified>
</cp:coreProperties>
</file>